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61" r:id="rId3"/>
    <p:sldId id="257" r:id="rId4"/>
    <p:sldId id="262" r:id="rId5"/>
    <p:sldId id="258" r:id="rId6"/>
    <p:sldId id="259" r:id="rId7"/>
    <p:sldId id="263" r:id="rId8"/>
    <p:sldId id="260" r:id="rId9"/>
    <p:sldId id="264" r:id="rId1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60" d="100"/>
          <a:sy n="60" d="100"/>
        </p:scale>
        <p:origin x="-1572" y="-1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fld id="{1B8ABB09-4A1D-463E-8065-109CC2B7EFAA}" type="datetimeFigureOut">
              <a:rPr lang="ar-SA" smtClean="0"/>
              <a:t>15/03/1443</a:t>
            </a:fld>
            <a:endParaRPr lang="ar-SA"/>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endParaRPr lang="ar-SA"/>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0B34F065-1154-456A-91E3-76DE8E75E17B}"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15/03/1443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676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15/03/1443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4"/>
          </p:nvPr>
        </p:nvSpPr>
        <p:spPr/>
        <p:txBody>
          <a:bodyPr rtlCol="0"/>
          <a:lstStyle/>
          <a:p>
            <a:fld id="{1B8ABB09-4A1D-463E-8065-109CC2B7EFAA}" type="datetimeFigureOut">
              <a:rPr lang="ar-SA" smtClean="0"/>
              <a:t>15/03/1443</a:t>
            </a:fld>
            <a:endParaRPr lang="ar-SA"/>
          </a:p>
        </p:txBody>
      </p:sp>
      <p:sp>
        <p:nvSpPr>
          <p:cNvPr id="9" name="عنصر نائب لرقم الشريحة 8"/>
          <p:cNvSpPr>
            <a:spLocks noGrp="1"/>
          </p:cNvSpPr>
          <p:nvPr>
            <p:ph type="sldNum" sz="quarter" idx="15"/>
          </p:nvPr>
        </p:nvSpPr>
        <p:spPr/>
        <p:txBody>
          <a:bodyPr rtlCol="0"/>
          <a:lstStyle/>
          <a:p>
            <a:fld id="{0B34F065-1154-456A-91E3-76DE8E75E17B}" type="slidenum">
              <a:rPr lang="ar-SA" smtClean="0"/>
              <a:t>‹#›</a:t>
            </a:fld>
            <a:endParaRPr lang="ar-SA"/>
          </a:p>
        </p:txBody>
      </p:sp>
      <p:sp>
        <p:nvSpPr>
          <p:cNvPr id="10" name="عنصر نائب للتذييل 9"/>
          <p:cNvSpPr>
            <a:spLocks noGrp="1"/>
          </p:cNvSpPr>
          <p:nvPr>
            <p:ph type="ftr" sz="quarter" idx="16"/>
          </p:nvPr>
        </p:nvSpPr>
        <p:spPr/>
        <p:txBody>
          <a:bodyPr rtlCol="0"/>
          <a:lstStyle/>
          <a:p>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fld id="{1B8ABB09-4A1D-463E-8065-109CC2B7EFAA}" type="datetimeFigureOut">
              <a:rPr lang="ar-SA" smtClean="0"/>
              <a:t>15/03/1443</a:t>
            </a:fld>
            <a:endParaRPr lang="ar-SA"/>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endParaRPr lang="ar-SA"/>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15/03/1443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t>15/03/1443</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1B8ABB09-4A1D-463E-8065-109CC2B7EFAA}" type="datetimeFigureOut">
              <a:rPr lang="ar-SA" smtClean="0"/>
              <a:t>15/03/1443</a:t>
            </a:fld>
            <a:endParaRPr lang="ar-SA"/>
          </a:p>
        </p:txBody>
      </p:sp>
      <p:sp>
        <p:nvSpPr>
          <p:cNvPr id="7" name="عنصر نائب لرقم الشريحة 6"/>
          <p:cNvSpPr>
            <a:spLocks noGrp="1"/>
          </p:cNvSpPr>
          <p:nvPr>
            <p:ph type="sldNum" sz="quarter" idx="11"/>
          </p:nvPr>
        </p:nvSpPr>
        <p:spPr/>
        <p:txBody>
          <a:bodyPr rtlCol="0"/>
          <a:lstStyle/>
          <a:p>
            <a:fld id="{0B34F065-1154-456A-91E3-76DE8E75E17B}" type="slidenum">
              <a:rPr lang="ar-SA" smtClean="0"/>
              <a:t>‹#›</a:t>
            </a:fld>
            <a:endParaRPr lang="ar-SA"/>
          </a:p>
        </p:txBody>
      </p:sp>
      <p:sp>
        <p:nvSpPr>
          <p:cNvPr id="8" name="عنصر نائب للتذييل 7"/>
          <p:cNvSpPr>
            <a:spLocks noGrp="1"/>
          </p:cNvSpPr>
          <p:nvPr>
            <p:ph type="ftr" sz="quarter" idx="12"/>
          </p:nvPr>
        </p:nvSpPr>
        <p:spPr/>
        <p:txBody>
          <a:bodyPr rtlCol="0"/>
          <a:lstStyle/>
          <a:p>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15/03/1443</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4"/>
          </p:nvPr>
        </p:nvSpPr>
        <p:spPr/>
        <p:txBody>
          <a:bodyPr rtlCol="0"/>
          <a:lstStyle/>
          <a:p>
            <a:fld id="{1B8ABB09-4A1D-463E-8065-109CC2B7EFAA}" type="datetimeFigureOut">
              <a:rPr lang="ar-SA" smtClean="0"/>
              <a:t>15/03/1443</a:t>
            </a:fld>
            <a:endParaRPr lang="ar-SA"/>
          </a:p>
        </p:txBody>
      </p:sp>
      <p:sp>
        <p:nvSpPr>
          <p:cNvPr id="22" name="عنصر نائب لرقم الشريحة 21"/>
          <p:cNvSpPr>
            <a:spLocks noGrp="1"/>
          </p:cNvSpPr>
          <p:nvPr>
            <p:ph type="sldNum" sz="quarter" idx="15"/>
          </p:nvPr>
        </p:nvSpPr>
        <p:spPr/>
        <p:txBody>
          <a:bodyPr rtlCol="0"/>
          <a:lstStyle/>
          <a:p>
            <a:fld id="{0B34F065-1154-456A-91E3-76DE8E75E17B}" type="slidenum">
              <a:rPr lang="ar-SA" smtClean="0"/>
              <a:t>‹#›</a:t>
            </a:fld>
            <a:endParaRPr lang="ar-SA"/>
          </a:p>
        </p:txBody>
      </p:sp>
      <p:sp>
        <p:nvSpPr>
          <p:cNvPr id="23" name="عنصر نائب للتذييل 22"/>
          <p:cNvSpPr>
            <a:spLocks noGrp="1"/>
          </p:cNvSpPr>
          <p:nvPr>
            <p:ph type="ftr" sz="quarter" idx="16"/>
          </p:nvPr>
        </p:nvSpPr>
        <p:spPr/>
        <p:txBody>
          <a:bodyPr rtlCol="0"/>
          <a:lstStyle/>
          <a:p>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fld id="{1B8ABB09-4A1D-463E-8065-109CC2B7EFAA}" type="datetimeFigureOut">
              <a:rPr lang="ar-SA" smtClean="0"/>
              <a:t>15/03/1443</a:t>
            </a:fld>
            <a:endParaRPr lang="ar-SA"/>
          </a:p>
        </p:txBody>
      </p:sp>
      <p:sp>
        <p:nvSpPr>
          <p:cNvPr id="18" name="عنصر نائب لرقم الشريحة 17"/>
          <p:cNvSpPr>
            <a:spLocks noGrp="1"/>
          </p:cNvSpPr>
          <p:nvPr>
            <p:ph type="sldNum" sz="quarter" idx="11"/>
          </p:nvPr>
        </p:nvSpPr>
        <p:spPr/>
        <p:txBody>
          <a:bodyPr rtlCol="0"/>
          <a:lstStyle/>
          <a:p>
            <a:fld id="{0B34F065-1154-456A-91E3-76DE8E75E17B}" type="slidenum">
              <a:rPr lang="ar-SA" smtClean="0"/>
              <a:t>‹#›</a:t>
            </a:fld>
            <a:endParaRPr lang="ar-SA"/>
          </a:p>
        </p:txBody>
      </p:sp>
      <p:sp>
        <p:nvSpPr>
          <p:cNvPr id="21" name="عنصر نائب للتذييل 20"/>
          <p:cNvSpPr>
            <a:spLocks noGrp="1"/>
          </p:cNvSpPr>
          <p:nvPr>
            <p:ph type="ftr" sz="quarter" idx="12"/>
          </p:nvPr>
        </p:nvSpPr>
        <p:spPr/>
        <p:txBody>
          <a:bodyPr rtlCol="0"/>
          <a:lstStyle/>
          <a:p>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B8ABB09-4A1D-463E-8065-109CC2B7EFAA}" type="datetimeFigureOut">
              <a:rPr lang="ar-SA" smtClean="0"/>
              <a:t>15/03/1443</a:t>
            </a:fld>
            <a:endParaRPr lang="ar-SA"/>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SA"/>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123728" y="2780928"/>
            <a:ext cx="6172200" cy="1894362"/>
          </a:xfrm>
        </p:spPr>
        <p:txBody>
          <a:bodyPr/>
          <a:lstStyle/>
          <a:p>
            <a:r>
              <a:rPr lang="en-US" dirty="0">
                <a:solidFill>
                  <a:srgbClr val="FF0000"/>
                </a:solidFill>
                <a:latin typeface="Arial Black" pitchFamily="34" charset="0"/>
              </a:rPr>
              <a:t>Aural Hematoma in Dogs and Cats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4174" y="4221088"/>
            <a:ext cx="3496298" cy="2483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7" y="404664"/>
            <a:ext cx="3456385"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6635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116632"/>
            <a:ext cx="7715200" cy="6357320"/>
          </a:xfrm>
        </p:spPr>
        <p:txBody>
          <a:bodyPr/>
          <a:lstStyle/>
          <a:p>
            <a:pPr marL="0" indent="0">
              <a:buNone/>
            </a:pPr>
            <a:r>
              <a:rPr lang="en-US" b="1" dirty="0" smtClean="0">
                <a:solidFill>
                  <a:srgbClr val="FF0000"/>
                </a:solidFill>
              </a:rPr>
              <a:t>Anatomy of The Ear </a:t>
            </a:r>
            <a:endParaRPr lang="en-US"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92696"/>
            <a:ext cx="4032448" cy="57762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692696"/>
            <a:ext cx="4402460" cy="57762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262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a:solidFill>
                  <a:srgbClr val="FF0000"/>
                </a:solidFill>
                <a:latin typeface="Arial Black" pitchFamily="34" charset="0"/>
              </a:rPr>
              <a:t>Aural Hematoma</a:t>
            </a:r>
          </a:p>
        </p:txBody>
      </p:sp>
      <p:sp>
        <p:nvSpPr>
          <p:cNvPr id="3" name="عنصر نائب للمحتوى 2"/>
          <p:cNvSpPr>
            <a:spLocks noGrp="1"/>
          </p:cNvSpPr>
          <p:nvPr>
            <p:ph sz="quarter" idx="1"/>
          </p:nvPr>
        </p:nvSpPr>
        <p:spPr/>
        <p:txBody>
          <a:bodyPr>
            <a:normAutofit/>
          </a:bodyPr>
          <a:lstStyle/>
          <a:p>
            <a:pPr marL="0" indent="0">
              <a:buNone/>
            </a:pPr>
            <a:r>
              <a:rPr lang="en-US" dirty="0" smtClean="0"/>
              <a:t> </a:t>
            </a:r>
            <a:r>
              <a:rPr lang="en-US" sz="2800" dirty="0" smtClean="0">
                <a:latin typeface="Arial" pitchFamily="34" charset="0"/>
                <a:cs typeface="Arial" pitchFamily="34" charset="0"/>
              </a:rPr>
              <a:t>A </a:t>
            </a:r>
            <a:r>
              <a:rPr lang="en-US" sz="2800" dirty="0">
                <a:latin typeface="Arial" pitchFamily="34" charset="0"/>
                <a:cs typeface="Arial" pitchFamily="34" charset="0"/>
              </a:rPr>
              <a:t>hematoma is swelling created by a broken</a:t>
            </a:r>
          </a:p>
          <a:p>
            <a:pPr marL="0" indent="0">
              <a:buNone/>
            </a:pPr>
            <a:r>
              <a:rPr lang="en-US" sz="2800" dirty="0">
                <a:latin typeface="Arial" pitchFamily="34" charset="0"/>
                <a:cs typeface="Arial" pitchFamily="34" charset="0"/>
              </a:rPr>
              <a:t>blood vessel after </a:t>
            </a:r>
            <a:r>
              <a:rPr lang="en-US" sz="2800" dirty="0" smtClean="0">
                <a:latin typeface="Arial" pitchFamily="34" charset="0"/>
                <a:cs typeface="Arial" pitchFamily="34" charset="0"/>
              </a:rPr>
              <a:t>that bleeding </a:t>
            </a:r>
            <a:r>
              <a:rPr lang="en-US" sz="2800" dirty="0">
                <a:latin typeface="Arial" pitchFamily="34" charset="0"/>
                <a:cs typeface="Arial" pitchFamily="34" charset="0"/>
              </a:rPr>
              <a:t>has occurred</a:t>
            </a:r>
          </a:p>
          <a:p>
            <a:pPr marL="0" indent="0">
              <a:buNone/>
            </a:pPr>
            <a:r>
              <a:rPr lang="en-US" sz="2800" dirty="0">
                <a:latin typeface="Arial" pitchFamily="34" charset="0"/>
                <a:cs typeface="Arial" pitchFamily="34" charset="0"/>
              </a:rPr>
              <a:t>inside a tissue. </a:t>
            </a:r>
            <a:endParaRPr lang="en-US" sz="2800" dirty="0" smtClean="0">
              <a:latin typeface="Arial" pitchFamily="34" charset="0"/>
              <a:cs typeface="Arial" pitchFamily="34" charset="0"/>
            </a:endParaRPr>
          </a:p>
          <a:p>
            <a:pPr marL="0" indent="0">
              <a:buNone/>
            </a:pPr>
            <a:r>
              <a:rPr lang="en-US" sz="2800" dirty="0" smtClean="0">
                <a:solidFill>
                  <a:srgbClr val="FF0000"/>
                </a:solidFill>
                <a:latin typeface="Arial" pitchFamily="34" charset="0"/>
                <a:cs typeface="Arial" pitchFamily="34" charset="0"/>
              </a:rPr>
              <a:t>Hematoma</a:t>
            </a:r>
            <a:r>
              <a:rPr lang="en-US" sz="2800" dirty="0" smtClean="0">
                <a:latin typeface="Arial" pitchFamily="34" charset="0"/>
                <a:cs typeface="Arial" pitchFamily="34" charset="0"/>
              </a:rPr>
              <a:t> </a:t>
            </a:r>
            <a:r>
              <a:rPr lang="en-US" sz="2800" dirty="0">
                <a:latin typeface="Arial" pitchFamily="34" charset="0"/>
                <a:cs typeface="Arial" pitchFamily="34" charset="0"/>
              </a:rPr>
              <a:t>in the </a:t>
            </a:r>
            <a:r>
              <a:rPr lang="en-US" sz="2800" dirty="0" smtClean="0">
                <a:latin typeface="Arial" pitchFamily="34" charset="0"/>
                <a:cs typeface="Arial" pitchFamily="34" charset="0"/>
              </a:rPr>
              <a:t>earflaps(aural hematoma) </a:t>
            </a:r>
            <a:r>
              <a:rPr lang="en-US" sz="2800" dirty="0">
                <a:latin typeface="Arial" pitchFamily="34" charset="0"/>
                <a:cs typeface="Arial" pitchFamily="34" charset="0"/>
              </a:rPr>
              <a:t>occur when head </a:t>
            </a:r>
            <a:r>
              <a:rPr lang="en-US" sz="2800" dirty="0" smtClean="0">
                <a:latin typeface="Arial" pitchFamily="34" charset="0"/>
                <a:cs typeface="Arial" pitchFamily="34" charset="0"/>
              </a:rPr>
              <a:t>shaking breaks </a:t>
            </a:r>
            <a:r>
              <a:rPr lang="en-US" sz="2800" dirty="0">
                <a:latin typeface="Arial" pitchFamily="34" charset="0"/>
                <a:cs typeface="Arial" pitchFamily="34" charset="0"/>
              </a:rPr>
              <a:t>a blood vessel within the earflap. </a:t>
            </a:r>
            <a:r>
              <a:rPr lang="en-US" sz="2800" dirty="0" smtClean="0">
                <a:latin typeface="Arial" pitchFamily="34" charset="0"/>
                <a:cs typeface="Arial" pitchFamily="34" charset="0"/>
              </a:rPr>
              <a:t>The earflap </a:t>
            </a:r>
            <a:r>
              <a:rPr lang="en-US" sz="2800" dirty="0">
                <a:latin typeface="Arial" pitchFamily="34" charset="0"/>
                <a:cs typeface="Arial" pitchFamily="34" charset="0"/>
              </a:rPr>
              <a:t>may partially or completely swell </a:t>
            </a:r>
            <a:r>
              <a:rPr lang="en-US" sz="2800" dirty="0" smtClean="0">
                <a:latin typeface="Arial" pitchFamily="34" charset="0"/>
                <a:cs typeface="Arial" pitchFamily="34" charset="0"/>
              </a:rPr>
              <a:t>with blood</a:t>
            </a:r>
            <a:r>
              <a:rPr lang="en-US" sz="2800" dirty="0">
                <a:latin typeface="Arial" pitchFamily="34" charset="0"/>
                <a:cs typeface="Arial" pitchFamily="34" charset="0"/>
              </a:rPr>
              <a:t>. The swelling may be so large that </a:t>
            </a:r>
            <a:r>
              <a:rPr lang="en-US" sz="2800" dirty="0" smtClean="0">
                <a:latin typeface="Arial" pitchFamily="34" charset="0"/>
                <a:cs typeface="Arial" pitchFamily="34" charset="0"/>
              </a:rPr>
              <a:t>the opening </a:t>
            </a:r>
            <a:r>
              <a:rPr lang="en-US" sz="2800" dirty="0">
                <a:latin typeface="Arial" pitchFamily="34" charset="0"/>
                <a:cs typeface="Arial" pitchFamily="34" charset="0"/>
              </a:rPr>
              <a:t>of the ear canal is </a:t>
            </a:r>
            <a:r>
              <a:rPr lang="en-US" sz="2800" dirty="0" smtClean="0">
                <a:latin typeface="Arial" pitchFamily="34" charset="0"/>
                <a:cs typeface="Arial" pitchFamily="34" charset="0"/>
              </a:rPr>
              <a:t>occluded.</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4279414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74036"/>
            <a:ext cx="3816424" cy="3959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774036"/>
            <a:ext cx="3672408" cy="3959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1347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1600200"/>
            <a:ext cx="8147248" cy="4873752"/>
          </a:xfrm>
        </p:spPr>
        <p:txBody>
          <a:bodyPr>
            <a:normAutofit/>
          </a:bodyPr>
          <a:lstStyle/>
          <a:p>
            <a:r>
              <a:rPr lang="en-US" dirty="0">
                <a:latin typeface="Arial" pitchFamily="34" charset="0"/>
                <a:cs typeface="Arial" pitchFamily="34" charset="0"/>
              </a:rPr>
              <a:t>This condition is </a:t>
            </a:r>
            <a:r>
              <a:rPr lang="en-US" dirty="0" smtClean="0">
                <a:latin typeface="Arial" pitchFamily="34" charset="0"/>
                <a:cs typeface="Arial" pitchFamily="34" charset="0"/>
              </a:rPr>
              <a:t>more common </a:t>
            </a:r>
            <a:r>
              <a:rPr lang="en-US" dirty="0">
                <a:latin typeface="Arial" pitchFamily="34" charset="0"/>
                <a:cs typeface="Arial" pitchFamily="34" charset="0"/>
              </a:rPr>
              <a:t>in dogs but </a:t>
            </a:r>
            <a:r>
              <a:rPr lang="en-US" dirty="0" smtClean="0">
                <a:latin typeface="Arial" pitchFamily="34" charset="0"/>
                <a:cs typeface="Arial" pitchFamily="34" charset="0"/>
              </a:rPr>
              <a:t>can occur </a:t>
            </a:r>
            <a:r>
              <a:rPr lang="en-US" dirty="0">
                <a:latin typeface="Arial" pitchFamily="34" charset="0"/>
                <a:cs typeface="Arial" pitchFamily="34" charset="0"/>
              </a:rPr>
              <a:t>in cats as </a:t>
            </a:r>
            <a:r>
              <a:rPr lang="en-US" dirty="0" smtClean="0">
                <a:latin typeface="Arial" pitchFamily="34" charset="0"/>
                <a:cs typeface="Arial" pitchFamily="34" charset="0"/>
              </a:rPr>
              <a:t>well. The </a:t>
            </a:r>
            <a:r>
              <a:rPr lang="en-US" dirty="0">
                <a:latin typeface="Arial" pitchFamily="34" charset="0"/>
                <a:cs typeface="Arial" pitchFamily="34" charset="0"/>
              </a:rPr>
              <a:t>earflap will feel fluctuant and </a:t>
            </a:r>
            <a:r>
              <a:rPr lang="en-US" dirty="0" smtClean="0">
                <a:latin typeface="Arial" pitchFamily="34" charset="0"/>
                <a:cs typeface="Arial" pitchFamily="34" charset="0"/>
              </a:rPr>
              <a:t>fluid-filled, like </a:t>
            </a:r>
            <a:r>
              <a:rPr lang="en-US" dirty="0">
                <a:latin typeface="Arial" pitchFamily="34" charset="0"/>
                <a:cs typeface="Arial" pitchFamily="34" charset="0"/>
              </a:rPr>
              <a:t>a water balloon</a:t>
            </a:r>
            <a:r>
              <a:rPr lang="en-US" dirty="0" smtClean="0">
                <a:latin typeface="Arial" pitchFamily="34" charset="0"/>
                <a:cs typeface="Arial" pitchFamily="34" charset="0"/>
              </a:rPr>
              <a:t>.</a:t>
            </a:r>
          </a:p>
          <a:p>
            <a:endParaRPr lang="en-US" dirty="0">
              <a:latin typeface="Arial" pitchFamily="34" charset="0"/>
              <a:cs typeface="Arial" pitchFamily="34" charset="0"/>
            </a:endParaRPr>
          </a:p>
          <a:p>
            <a:r>
              <a:rPr lang="en-US" dirty="0">
                <a:latin typeface="Arial" pitchFamily="34" charset="0"/>
                <a:cs typeface="Arial" pitchFamily="34" charset="0"/>
              </a:rPr>
              <a:t>A small hematoma may not actually be a problem and may not require repair. </a:t>
            </a:r>
            <a:endParaRPr lang="en-US" dirty="0" smtClean="0">
              <a:latin typeface="Arial" pitchFamily="34" charset="0"/>
              <a:cs typeface="Arial" pitchFamily="34" charset="0"/>
            </a:endParaRPr>
          </a:p>
          <a:p>
            <a:pPr marL="0" indent="0">
              <a:buNone/>
            </a:pPr>
            <a:endParaRPr lang="en-US" dirty="0" smtClean="0">
              <a:latin typeface="Arial" pitchFamily="34" charset="0"/>
              <a:cs typeface="Arial" pitchFamily="34" charset="0"/>
            </a:endParaRPr>
          </a:p>
          <a:p>
            <a:r>
              <a:rPr lang="en-US" dirty="0" smtClean="0">
                <a:latin typeface="Arial" pitchFamily="34" charset="0"/>
                <a:cs typeface="Arial" pitchFamily="34" charset="0"/>
              </a:rPr>
              <a:t>If The </a:t>
            </a:r>
            <a:r>
              <a:rPr lang="en-US" dirty="0">
                <a:latin typeface="Arial" pitchFamily="34" charset="0"/>
                <a:cs typeface="Arial" pitchFamily="34" charset="0"/>
              </a:rPr>
              <a:t>hematoma is so big that the ear canal </a:t>
            </a:r>
            <a:r>
              <a:rPr lang="en-US" dirty="0" smtClean="0">
                <a:latin typeface="Arial" pitchFamily="34" charset="0"/>
                <a:cs typeface="Arial" pitchFamily="34" charset="0"/>
              </a:rPr>
              <a:t>is occluded </a:t>
            </a:r>
            <a:r>
              <a:rPr lang="en-US" dirty="0">
                <a:latin typeface="Arial" pitchFamily="34" charset="0"/>
                <a:cs typeface="Arial" pitchFamily="34" charset="0"/>
              </a:rPr>
              <a:t>(blocked</a:t>
            </a:r>
            <a:r>
              <a:rPr lang="en-US" dirty="0" smtClean="0">
                <a:latin typeface="Arial" pitchFamily="34" charset="0"/>
                <a:cs typeface="Arial" pitchFamily="34" charset="0"/>
              </a:rPr>
              <a:t>). In this </a:t>
            </a:r>
            <a:r>
              <a:rPr lang="en-US" dirty="0">
                <a:latin typeface="Arial" pitchFamily="34" charset="0"/>
                <a:cs typeface="Arial" pitchFamily="34" charset="0"/>
              </a:rPr>
              <a:t>situation, the hematoma must be </a:t>
            </a:r>
            <a:r>
              <a:rPr lang="en-US" dirty="0" smtClean="0">
                <a:latin typeface="Arial" pitchFamily="34" charset="0"/>
                <a:cs typeface="Arial" pitchFamily="34" charset="0"/>
              </a:rPr>
              <a:t>relieved .</a:t>
            </a:r>
            <a:endParaRPr lang="en-US" dirty="0">
              <a:latin typeface="Arial" pitchFamily="34" charset="0"/>
              <a:cs typeface="Arial" pitchFamily="34" charset="0"/>
            </a:endParaRPr>
          </a:p>
        </p:txBody>
      </p:sp>
    </p:spTree>
    <p:extLst>
      <p:ext uri="{BB962C8B-B14F-4D97-AF65-F5344CB8AC3E}">
        <p14:creationId xmlns:p14="http://schemas.microsoft.com/office/powerpoint/2010/main" val="3487284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Calibri" pitchFamily="34" charset="0"/>
                <a:cs typeface="Calibri" pitchFamily="34" charset="0"/>
              </a:rPr>
              <a:t>What Do To Relieve Hematoma </a:t>
            </a:r>
            <a:endParaRPr lang="en-US" dirty="0">
              <a:latin typeface="Calibri" pitchFamily="34" charset="0"/>
              <a:cs typeface="Calibri" pitchFamily="34" charset="0"/>
            </a:endParaRPr>
          </a:p>
        </p:txBody>
      </p:sp>
      <p:sp>
        <p:nvSpPr>
          <p:cNvPr id="3" name="عنصر نائب للمحتوى 2"/>
          <p:cNvSpPr>
            <a:spLocks noGrp="1"/>
          </p:cNvSpPr>
          <p:nvPr>
            <p:ph sz="quarter" idx="1"/>
          </p:nvPr>
        </p:nvSpPr>
        <p:spPr/>
        <p:txBody>
          <a:bodyPr>
            <a:normAutofit/>
          </a:bodyPr>
          <a:lstStyle/>
          <a:p>
            <a:pPr marL="0" indent="0">
              <a:buNone/>
            </a:pPr>
            <a:r>
              <a:rPr lang="en-US" dirty="0">
                <a:latin typeface="Arial" pitchFamily="34" charset="0"/>
                <a:cs typeface="Arial" pitchFamily="34" charset="0"/>
              </a:rPr>
              <a:t>There are </a:t>
            </a:r>
            <a:r>
              <a:rPr lang="en-US" dirty="0" smtClean="0">
                <a:latin typeface="Arial" pitchFamily="34" charset="0"/>
                <a:cs typeface="Arial" pitchFamily="34" charset="0"/>
              </a:rPr>
              <a:t> </a:t>
            </a:r>
            <a:r>
              <a:rPr lang="en-US" dirty="0">
                <a:latin typeface="Arial" pitchFamily="34" charset="0"/>
                <a:cs typeface="Arial" pitchFamily="34" charset="0"/>
              </a:rPr>
              <a:t>many ways </a:t>
            </a:r>
            <a:r>
              <a:rPr lang="en-US" dirty="0" smtClean="0">
                <a:latin typeface="Arial" pitchFamily="34" charset="0"/>
                <a:cs typeface="Arial" pitchFamily="34" charset="0"/>
              </a:rPr>
              <a:t>to </a:t>
            </a:r>
            <a:r>
              <a:rPr lang="en-US" dirty="0">
                <a:latin typeface="Arial" pitchFamily="34" charset="0"/>
                <a:cs typeface="Arial" pitchFamily="34" charset="0"/>
              </a:rPr>
              <a:t>correcting ear </a:t>
            </a:r>
            <a:r>
              <a:rPr lang="en-US" dirty="0" smtClean="0">
                <a:latin typeface="Arial" pitchFamily="34" charset="0"/>
                <a:cs typeface="Arial" pitchFamily="34" charset="0"/>
              </a:rPr>
              <a:t>hematoma:</a:t>
            </a:r>
          </a:p>
          <a:p>
            <a:pPr marL="0" indent="0">
              <a:buNone/>
            </a:pPr>
            <a:endParaRPr lang="en-US" dirty="0" smtClean="0">
              <a:latin typeface="Arial" pitchFamily="34" charset="0"/>
              <a:cs typeface="Arial" pitchFamily="34" charset="0"/>
            </a:endParaRPr>
          </a:p>
          <a:p>
            <a:r>
              <a:rPr lang="en-US" b="1" dirty="0" smtClean="0">
                <a:solidFill>
                  <a:srgbClr val="FF0000"/>
                </a:solidFill>
                <a:latin typeface="Arial" pitchFamily="34" charset="0"/>
                <a:cs typeface="Arial" pitchFamily="34" charset="0"/>
              </a:rPr>
              <a:t>Aspiration: </a:t>
            </a:r>
            <a:r>
              <a:rPr lang="en-US" dirty="0" smtClean="0">
                <a:latin typeface="Arial" pitchFamily="34" charset="0"/>
                <a:cs typeface="Arial" pitchFamily="34" charset="0"/>
              </a:rPr>
              <a:t>This </a:t>
            </a:r>
            <a:r>
              <a:rPr lang="en-US" dirty="0">
                <a:latin typeface="Arial" pitchFamily="34" charset="0"/>
                <a:cs typeface="Arial" pitchFamily="34" charset="0"/>
              </a:rPr>
              <a:t>procedure </a:t>
            </a:r>
            <a:r>
              <a:rPr lang="en-US" dirty="0" smtClean="0">
                <a:latin typeface="Arial" pitchFamily="34" charset="0"/>
                <a:cs typeface="Arial" pitchFamily="34" charset="0"/>
              </a:rPr>
              <a:t> </a:t>
            </a:r>
            <a:r>
              <a:rPr lang="en-US" dirty="0">
                <a:latin typeface="Arial" pitchFamily="34" charset="0"/>
                <a:cs typeface="Arial" pitchFamily="34" charset="0"/>
              </a:rPr>
              <a:t>simply using a syringe to remove the </a:t>
            </a:r>
            <a:r>
              <a:rPr lang="en-US" dirty="0" smtClean="0">
                <a:latin typeface="Arial" pitchFamily="34" charset="0"/>
                <a:cs typeface="Arial" pitchFamily="34" charset="0"/>
              </a:rPr>
              <a:t>fluid(blood) </a:t>
            </a:r>
            <a:r>
              <a:rPr lang="en-US" dirty="0">
                <a:latin typeface="Arial" pitchFamily="34" charset="0"/>
                <a:cs typeface="Arial" pitchFamily="34" charset="0"/>
              </a:rPr>
              <a:t>from </a:t>
            </a:r>
            <a:r>
              <a:rPr lang="en-US" dirty="0" smtClean="0">
                <a:latin typeface="Arial" pitchFamily="34" charset="0"/>
                <a:cs typeface="Arial" pitchFamily="34" charset="0"/>
              </a:rPr>
              <a:t>the hematoma. The problem </a:t>
            </a:r>
            <a:r>
              <a:rPr lang="en-US" dirty="0">
                <a:latin typeface="Arial" pitchFamily="34" charset="0"/>
                <a:cs typeface="Arial" pitchFamily="34" charset="0"/>
              </a:rPr>
              <a:t>is that a space is left behind when the fluid is removed and </a:t>
            </a:r>
            <a:r>
              <a:rPr lang="en-US" dirty="0" smtClean="0">
                <a:latin typeface="Arial" pitchFamily="34" charset="0"/>
                <a:cs typeface="Arial" pitchFamily="34" charset="0"/>
              </a:rPr>
              <a:t>this space </a:t>
            </a:r>
            <a:r>
              <a:rPr lang="en-US" dirty="0">
                <a:latin typeface="Arial" pitchFamily="34" charset="0"/>
                <a:cs typeface="Arial" pitchFamily="34" charset="0"/>
              </a:rPr>
              <a:t>refills with more fluid leading to only temporary results. The </a:t>
            </a:r>
            <a:r>
              <a:rPr lang="en-US" dirty="0">
                <a:solidFill>
                  <a:srgbClr val="FF0000"/>
                </a:solidFill>
                <a:latin typeface="Arial" pitchFamily="34" charset="0"/>
                <a:cs typeface="Arial" pitchFamily="34" charset="0"/>
              </a:rPr>
              <a:t>benefits</a:t>
            </a:r>
            <a:r>
              <a:rPr lang="en-US" dirty="0">
                <a:latin typeface="Arial" pitchFamily="34" charset="0"/>
                <a:cs typeface="Arial" pitchFamily="34" charset="0"/>
              </a:rPr>
              <a:t> of </a:t>
            </a:r>
            <a:r>
              <a:rPr lang="en-US" dirty="0" smtClean="0">
                <a:latin typeface="Arial" pitchFamily="34" charset="0"/>
                <a:cs typeface="Arial" pitchFamily="34" charset="0"/>
              </a:rPr>
              <a:t>the </a:t>
            </a:r>
            <a:r>
              <a:rPr lang="en-US" dirty="0" smtClean="0">
                <a:solidFill>
                  <a:srgbClr val="FF0000"/>
                </a:solidFill>
                <a:latin typeface="Arial" pitchFamily="34" charset="0"/>
                <a:cs typeface="Arial" pitchFamily="34" charset="0"/>
              </a:rPr>
              <a:t>aspiration</a:t>
            </a:r>
            <a:r>
              <a:rPr lang="en-US" dirty="0" smtClean="0">
                <a:latin typeface="Arial" pitchFamily="34" charset="0"/>
                <a:cs typeface="Arial" pitchFamily="34" charset="0"/>
              </a:rPr>
              <a:t> </a:t>
            </a:r>
            <a:r>
              <a:rPr lang="en-US" dirty="0">
                <a:latin typeface="Arial" pitchFamily="34" charset="0"/>
                <a:cs typeface="Arial" pitchFamily="34" charset="0"/>
              </a:rPr>
              <a:t>method are that it is inexpensive </a:t>
            </a:r>
            <a:r>
              <a:rPr lang="en-US" dirty="0" smtClean="0">
                <a:latin typeface="Arial" pitchFamily="34" charset="0"/>
                <a:cs typeface="Arial" pitchFamily="34" charset="0"/>
              </a:rPr>
              <a:t>and relatively </a:t>
            </a:r>
            <a:r>
              <a:rPr lang="en-US" dirty="0">
                <a:latin typeface="Arial" pitchFamily="34" charset="0"/>
                <a:cs typeface="Arial" pitchFamily="34" charset="0"/>
              </a:rPr>
              <a:t>easy </a:t>
            </a:r>
            <a:r>
              <a:rPr lang="en-US" dirty="0" smtClean="0">
                <a:latin typeface="Arial" pitchFamily="34" charset="0"/>
                <a:cs typeface="Arial" pitchFamily="34" charset="0"/>
              </a:rPr>
              <a:t> </a:t>
            </a:r>
            <a:r>
              <a:rPr lang="en-US" dirty="0">
                <a:latin typeface="Arial" pitchFamily="34" charset="0"/>
                <a:cs typeface="Arial" pitchFamily="34" charset="0"/>
              </a:rPr>
              <a:t>but </a:t>
            </a:r>
            <a:r>
              <a:rPr lang="en-US" dirty="0" smtClean="0">
                <a:latin typeface="Arial" pitchFamily="34" charset="0"/>
                <a:cs typeface="Arial" pitchFamily="34" charset="0"/>
              </a:rPr>
              <a:t>the </a:t>
            </a:r>
            <a:r>
              <a:rPr lang="en-US" dirty="0" smtClean="0">
                <a:solidFill>
                  <a:srgbClr val="FF0000"/>
                </a:solidFill>
                <a:latin typeface="Arial" pitchFamily="34" charset="0"/>
                <a:cs typeface="Arial" pitchFamily="34" charset="0"/>
              </a:rPr>
              <a:t>disadvantages</a:t>
            </a:r>
            <a:r>
              <a:rPr lang="en-US" dirty="0" smtClean="0">
                <a:latin typeface="Arial" pitchFamily="34" charset="0"/>
                <a:cs typeface="Arial" pitchFamily="34" charset="0"/>
              </a:rPr>
              <a:t> </a:t>
            </a:r>
            <a:r>
              <a:rPr lang="en-US" dirty="0">
                <a:latin typeface="Arial" pitchFamily="34" charset="0"/>
                <a:cs typeface="Arial" pitchFamily="34" charset="0"/>
              </a:rPr>
              <a:t>are that it may introduce infection and may require multiple attempts. </a:t>
            </a:r>
          </a:p>
          <a:p>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512421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850106"/>
          </a:xfrm>
        </p:spPr>
        <p:txBody>
          <a:bodyPr/>
          <a:lstStyle/>
          <a:p>
            <a:r>
              <a:rPr lang="en-US" b="1" dirty="0" smtClean="0">
                <a:solidFill>
                  <a:srgbClr val="FF0000"/>
                </a:solidFill>
              </a:rPr>
              <a:t>Aspiration </a:t>
            </a:r>
            <a:endParaRPr lang="en-US" b="1" dirty="0">
              <a:solidFill>
                <a:srgbClr val="FF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68760"/>
            <a:ext cx="7200800" cy="5207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2803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r>
              <a:rPr lang="en-US" b="1" dirty="0" smtClean="0">
                <a:solidFill>
                  <a:srgbClr val="FF0000"/>
                </a:solidFill>
                <a:latin typeface="Arial" pitchFamily="34" charset="0"/>
                <a:cs typeface="Arial" pitchFamily="34" charset="0"/>
              </a:rPr>
              <a:t> Pie-Crusting Sutures: </a:t>
            </a:r>
          </a:p>
          <a:p>
            <a:pPr marL="0" indent="0" algn="justLow">
              <a:buNone/>
            </a:pPr>
            <a:r>
              <a:rPr lang="en-US" b="1" dirty="0">
                <a:solidFill>
                  <a:srgbClr val="FF0000"/>
                </a:solidFill>
                <a:latin typeface="Arial" pitchFamily="34" charset="0"/>
                <a:cs typeface="Arial" pitchFamily="34" charset="0"/>
              </a:rPr>
              <a:t> </a:t>
            </a:r>
            <a:r>
              <a:rPr lang="en-US" dirty="0" smtClean="0">
                <a:latin typeface="Arial" pitchFamily="34" charset="0"/>
                <a:cs typeface="Arial" pitchFamily="34" charset="0"/>
              </a:rPr>
              <a:t>An </a:t>
            </a:r>
            <a:r>
              <a:rPr lang="en-US" dirty="0">
                <a:latin typeface="Arial" pitchFamily="34" charset="0"/>
                <a:cs typeface="Arial" pitchFamily="34" charset="0"/>
              </a:rPr>
              <a:t>incision is made in the earflap surgically. </a:t>
            </a:r>
            <a:r>
              <a:rPr lang="en-US" dirty="0" smtClean="0">
                <a:latin typeface="Arial" pitchFamily="34" charset="0"/>
                <a:cs typeface="Arial" pitchFamily="34" charset="0"/>
              </a:rPr>
              <a:t>The hematoma is drained of fluid and blood clots. To prevent the hematoma from refilling with fluid, multiple sutures are placed in the hematoma area either vertically or horizontally, either partly or completely through the earflap, with or without ear cartilage removal. </a:t>
            </a:r>
          </a:p>
          <a:p>
            <a:pPr marL="0" indent="0" algn="justLow">
              <a:buNone/>
            </a:pPr>
            <a:r>
              <a:rPr lang="en-US" b="1" dirty="0" smtClean="0">
                <a:solidFill>
                  <a:srgbClr val="FF0000"/>
                </a:solidFill>
                <a:latin typeface="Arial" pitchFamily="34" charset="0"/>
                <a:cs typeface="Arial" pitchFamily="34" charset="0"/>
              </a:rPr>
              <a:t>Note:</a:t>
            </a:r>
          </a:p>
          <a:p>
            <a:pPr marL="0" indent="0" algn="justLow">
              <a:buNone/>
            </a:pPr>
            <a:r>
              <a:rPr lang="en-US" dirty="0">
                <a:latin typeface="Arial" pitchFamily="34" charset="0"/>
                <a:cs typeface="Arial" pitchFamily="34" charset="0"/>
              </a:rPr>
              <a:t>If left alone, an ear hematoma will resolve by itself. The fluid will be re-absorbed back into </a:t>
            </a:r>
            <a:r>
              <a:rPr lang="en-US" dirty="0" smtClean="0">
                <a:latin typeface="Arial" pitchFamily="34" charset="0"/>
                <a:cs typeface="Arial" pitchFamily="34" charset="0"/>
              </a:rPr>
              <a:t>the body </a:t>
            </a:r>
            <a:r>
              <a:rPr lang="en-US" dirty="0">
                <a:latin typeface="Arial" pitchFamily="34" charset="0"/>
                <a:cs typeface="Arial" pitchFamily="34" charset="0"/>
              </a:rPr>
              <a:t>and the earflap will no longer bulge. </a:t>
            </a:r>
          </a:p>
        </p:txBody>
      </p:sp>
    </p:spTree>
    <p:extLst>
      <p:ext uri="{BB962C8B-B14F-4D97-AF65-F5344CB8AC3E}">
        <p14:creationId xmlns:p14="http://schemas.microsoft.com/office/powerpoint/2010/main" val="3574018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rgbClr val="FF0000"/>
                </a:solidFill>
              </a:rPr>
              <a:t>Pie-Crusting </a:t>
            </a:r>
            <a:r>
              <a:rPr lang="en-US" b="1" dirty="0" smtClean="0">
                <a:solidFill>
                  <a:srgbClr val="FF0000"/>
                </a:solidFill>
              </a:rPr>
              <a:t>Sutures </a:t>
            </a:r>
            <a:endParaRPr lang="en-US" b="1" dirty="0">
              <a:solidFill>
                <a:srgbClr val="FF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916832"/>
            <a:ext cx="3496047" cy="4008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916832"/>
            <a:ext cx="3528392" cy="4008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3657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4275</TotalTime>
  <Words>326</Words>
  <Application>Microsoft Office PowerPoint</Application>
  <PresentationFormat>عرض على الشاشة (3:4)‏</PresentationFormat>
  <Paragraphs>22</Paragraphs>
  <Slides>9</Slides>
  <Notes>0</Notes>
  <HiddenSlides>0</HiddenSlides>
  <MMClips>0</MMClips>
  <ScaleCrop>false</ScaleCrop>
  <HeadingPairs>
    <vt:vector size="4" baseType="variant">
      <vt:variant>
        <vt:lpstr>نسق</vt:lpstr>
      </vt:variant>
      <vt:variant>
        <vt:i4>1</vt:i4>
      </vt:variant>
      <vt:variant>
        <vt:lpstr>عناوين الشرائح</vt:lpstr>
      </vt:variant>
      <vt:variant>
        <vt:i4>9</vt:i4>
      </vt:variant>
    </vt:vector>
  </HeadingPairs>
  <TitlesOfParts>
    <vt:vector size="10" baseType="lpstr">
      <vt:lpstr>مشربية</vt:lpstr>
      <vt:lpstr>Aural Hematoma in Dogs and Cats</vt:lpstr>
      <vt:lpstr>عرض تقديمي في PowerPoint</vt:lpstr>
      <vt:lpstr>Aural Hematoma</vt:lpstr>
      <vt:lpstr>عرض تقديمي في PowerPoint</vt:lpstr>
      <vt:lpstr>عرض تقديمي في PowerPoint</vt:lpstr>
      <vt:lpstr>What Do To Relieve Hematoma </vt:lpstr>
      <vt:lpstr>Aspiration </vt:lpstr>
      <vt:lpstr>عرض تقديمي في PowerPoint</vt:lpstr>
      <vt:lpstr>Pie-Crusting Sutures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Aural Hematoma in Dogs and Cats</dc:title>
  <dc:creator>Mohammed AlSheikh</dc:creator>
  <cp:lastModifiedBy>Mohammed AlSheikh</cp:lastModifiedBy>
  <cp:revision>15</cp:revision>
  <dcterms:created xsi:type="dcterms:W3CDTF">2021-02-21T08:58:15Z</dcterms:created>
  <dcterms:modified xsi:type="dcterms:W3CDTF">2021-10-21T23:12:45Z</dcterms:modified>
</cp:coreProperties>
</file>